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T Sans Narrow"/>
      <p:regular r:id="rId20"/>
      <p:bold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Open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184D7C3A-3A5C-4814-98AE-FD08BBDF1EB9}">
  <a:tblStyle styleId="{184D7C3A-3A5C-4814-98AE-FD08BBDF1EB9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Lato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OpenSans-italic.fntdata"/><Relationship Id="rId27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PT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PT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PT"/>
              <a:t>Projeto</a:t>
            </a:r>
          </a:p>
          <a:p>
            <a:pPr lvl="0" rtl="0">
              <a:spcBef>
                <a:spcPts val="0"/>
              </a:spcBef>
              <a:buNone/>
            </a:pPr>
            <a:r>
              <a:rPr lang="pt-PT"/>
              <a:t>Sensores estufa</a:t>
            </a:r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PT"/>
              <a:t>Wilton Sapia Dantas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Gabriel Couto de Almeida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José Lucas Araujo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0" y="0"/>
            <a:ext cx="91440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Sensor De Temperatura E Umidade Dht22 + Resistor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395200" y="1608725"/>
            <a:ext cx="4698600" cy="2182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Tensão de alimentação: 3 - 5V;</a:t>
            </a:r>
          </a:p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Consumo: Stand-by 150uA/Medindo 2.5mA;</a:t>
            </a:r>
          </a:p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Faixa de medição de umidade: 0 a 100% UR;</a:t>
            </a:r>
          </a:p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Precisão de umidade de medição: ± 5,0% UR;</a:t>
            </a:r>
          </a:p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Faixa de medição de temperatura: -40º a 80ºC;</a:t>
            </a:r>
          </a:p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Precisão de medição de temperatura: ± 0,5 ºC;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5543337" y="3899775"/>
            <a:ext cx="28128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Preço: R$ 20,90 cada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125" y="1705324"/>
            <a:ext cx="2713975" cy="203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0" y="0"/>
            <a:ext cx="91440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Fonte De Alimentação 3.3v 5v Para Protoboard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395200" y="1608725"/>
            <a:ext cx="4698600" cy="2182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Tensão de saída de 3,3V e 5V.</a:t>
            </a:r>
          </a:p>
          <a:p>
            <a:pPr indent="-3175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</a:pPr>
            <a:r>
              <a:rPr lang="pt-PT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Tensão de entrada 6,5V~12V</a:t>
            </a:r>
          </a:p>
        </p:txBody>
      </p:sp>
      <p:sp>
        <p:nvSpPr>
          <p:cNvPr id="142" name="Shape 142"/>
          <p:cNvSpPr txBox="1"/>
          <p:nvPr/>
        </p:nvSpPr>
        <p:spPr>
          <a:xfrm>
            <a:off x="5543337" y="3899775"/>
            <a:ext cx="28128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Preço: R$ 11,90 cada</a:t>
            </a:r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574" y="1223649"/>
            <a:ext cx="2567574" cy="256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0" y="0"/>
            <a:ext cx="91440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 sz="3000"/>
              <a:t>Fonte Alimentação 5v 1a Bivolt Roteador Wireles Modem D-link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51350" y="1778700"/>
            <a:ext cx="3941400" cy="131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600"/>
              </a:spcBef>
              <a:spcAft>
                <a:spcPts val="600"/>
              </a:spcAft>
              <a:buClr>
                <a:srgbClr val="333333"/>
              </a:buClr>
              <a:buSzPct val="116666"/>
              <a:buFont typeface="Arial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Fonte de alimentação 5V-1A BIVOLT</a:t>
            </a:r>
          </a:p>
          <a:p>
            <a:pPr indent="-317500" lvl="0" marL="457200" rtl="0">
              <a:spcBef>
                <a:spcPts val="600"/>
              </a:spcBef>
              <a:spcAft>
                <a:spcPts val="600"/>
              </a:spcAft>
              <a:buClr>
                <a:srgbClr val="333333"/>
              </a:buClr>
              <a:buSzPct val="116666"/>
              <a:buFont typeface="Arial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INPUT= 100-240VCA 50/60HZ MAX 0.2A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5543337" y="3899775"/>
            <a:ext cx="28128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Preço: R$ 7,90 cada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8200" y="1462449"/>
            <a:ext cx="2612676" cy="2218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0" y="0"/>
            <a:ext cx="91440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 sz="3000"/>
              <a:t>Lipo Bateria 5800mah 3s 25c Zippy Compact Drone (5000/6000)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475975" y="1423625"/>
            <a:ext cx="3949800" cy="2505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600"/>
              </a:spcBef>
              <a:spcAft>
                <a:spcPts val="600"/>
              </a:spcAft>
              <a:buClr>
                <a:srgbClr val="333333"/>
              </a:buClr>
              <a:buSzPct val="116666"/>
              <a:buFont typeface="Arial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Capacidade: 5800mAh </a:t>
            </a:r>
          </a:p>
          <a:p>
            <a:pPr indent="-317500" lvl="0" marL="457200" rtl="0">
              <a:spcBef>
                <a:spcPts val="600"/>
              </a:spcBef>
              <a:spcAft>
                <a:spcPts val="600"/>
              </a:spcAft>
              <a:buClr>
                <a:srgbClr val="333333"/>
              </a:buClr>
              <a:buSzPct val="116666"/>
              <a:buFont typeface="Arial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Tensão: 3S1P / 3 Cell / 11.1V </a:t>
            </a:r>
          </a:p>
          <a:p>
            <a:pPr indent="-317500" lvl="0" marL="457200" rtl="0">
              <a:spcBef>
                <a:spcPts val="600"/>
              </a:spcBef>
              <a:spcAft>
                <a:spcPts val="600"/>
              </a:spcAft>
              <a:buClr>
                <a:srgbClr val="333333"/>
              </a:buClr>
              <a:buSzPct val="116666"/>
              <a:buFont typeface="Arial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Descarga: 25C Constant / 35C </a:t>
            </a:r>
          </a:p>
          <a:p>
            <a:pPr indent="-317500" lvl="0" marL="457200" rtl="0">
              <a:spcBef>
                <a:spcPts val="600"/>
              </a:spcBef>
              <a:spcAft>
                <a:spcPts val="600"/>
              </a:spcAft>
              <a:buClr>
                <a:srgbClr val="333333"/>
              </a:buClr>
              <a:buSzPct val="116666"/>
              <a:buFont typeface="Arial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Peso: 433g</a:t>
            </a:r>
          </a:p>
          <a:p>
            <a:pPr indent="-317500" lvl="0" marL="457200" rtl="0">
              <a:spcBef>
                <a:spcPts val="600"/>
              </a:spcBef>
              <a:spcAft>
                <a:spcPts val="600"/>
              </a:spcAft>
              <a:buClr>
                <a:srgbClr val="333333"/>
              </a:buClr>
              <a:buSzPct val="116666"/>
              <a:buFont typeface="Arial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Dimensão: 163x45x27mm </a:t>
            </a:r>
          </a:p>
          <a:p>
            <a:pPr indent="-317500" lvl="0" marL="457200" rtl="0">
              <a:spcBef>
                <a:spcPts val="600"/>
              </a:spcBef>
              <a:spcAft>
                <a:spcPts val="600"/>
              </a:spcAft>
              <a:buClr>
                <a:srgbClr val="333333"/>
              </a:buClr>
              <a:buSzPct val="116666"/>
              <a:buFont typeface="Arial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Plug: JST-XH - 5.5mm Bullet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5543337" y="3899775"/>
            <a:ext cx="28128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Preço: R$ 279,99 cada</a:t>
            </a: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6300" y="1423612"/>
            <a:ext cx="3136975" cy="229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0" y="0"/>
            <a:ext cx="91440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 sz="3000"/>
              <a:t>Orçamento</a:t>
            </a:r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51350" y="1778700"/>
            <a:ext cx="3949800" cy="2505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66" name="Shape 166"/>
          <p:cNvGraphicFramePr/>
          <p:nvPr/>
        </p:nvGraphicFramePr>
        <p:xfrm>
          <a:off x="2255212" y="707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{184D7C3A-3A5C-4814-98AE-FD08BBDF1EB9}</a:tableStyleId>
              </a:tblPr>
              <a:tblGrid>
                <a:gridCol w="2279475"/>
                <a:gridCol w="751300"/>
                <a:gridCol w="626050"/>
                <a:gridCol w="976750"/>
              </a:tblGrid>
              <a:tr h="1593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Componente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 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Qte.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Total</a:t>
                      </a:r>
                    </a:p>
                  </a:txBody>
                  <a:tcPr marT="91425" marB="91425" marR="91425" marL="91425"/>
                </a:tc>
              </a:tr>
              <a:tr h="1593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PIC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22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44</a:t>
                      </a:r>
                    </a:p>
                  </a:txBody>
                  <a:tcPr marT="91425" marB="91425" marR="91425" marL="91425"/>
                </a:tc>
              </a:tr>
              <a:tr h="1893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Módulo Sd Card Shield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10</a:t>
                      </a:r>
                    </a:p>
                  </a:txBody>
                  <a:tcPr marT="91425" marB="91425" marR="91425" marL="91425"/>
                </a:tc>
              </a:tr>
              <a:tr h="1593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Cartão SD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10</a:t>
                      </a:r>
                    </a:p>
                  </a:txBody>
                  <a:tcPr marT="91425" marB="91425" marR="91425" marL="91425"/>
                </a:tc>
              </a:tr>
              <a:tr h="2445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Conversor Usb P/ Serial Ch340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15</a:t>
                      </a:r>
                    </a:p>
                  </a:txBody>
                  <a:tcPr marT="91425" marB="91425" marR="91425" marL="91425"/>
                </a:tc>
              </a:tr>
              <a:tr h="1593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Mini modem 3g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20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20</a:t>
                      </a:r>
                    </a:p>
                  </a:txBody>
                  <a:tcPr marT="91425" marB="91425" marR="91425" marL="91425"/>
                </a:tc>
              </a:tr>
              <a:tr h="1893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Módulo Bluetooth Hc-06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25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50</a:t>
                      </a:r>
                    </a:p>
                  </a:txBody>
                  <a:tcPr marT="91425" marB="91425" marR="91425" marL="91425"/>
                </a:tc>
              </a:tr>
              <a:tr h="3211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Sensor De Temperatura E Umidade Dht22 + Resistor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20,9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7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146,3</a:t>
                      </a:r>
                    </a:p>
                  </a:txBody>
                  <a:tcPr marT="91425" marB="91425" marR="91425" marL="91425"/>
                </a:tc>
              </a:tr>
              <a:tr h="329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Fonte De Alimentação 3.3v 5v Para</a:t>
                      </a:r>
                      <a:br>
                        <a:rPr lang="pt-PT" sz="700"/>
                      </a:br>
                      <a:r>
                        <a:rPr lang="pt-PT" sz="700"/>
                        <a:t>  Protoboard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11,9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11,9</a:t>
                      </a:r>
                    </a:p>
                  </a:txBody>
                  <a:tcPr marT="91425" marB="91425" marR="91425" marL="91425"/>
                </a:tc>
              </a:tr>
              <a:tr h="1893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Fonte Alimentação 5v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7,9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7,9</a:t>
                      </a:r>
                    </a:p>
                  </a:txBody>
                  <a:tcPr marT="91425" marB="91425" marR="91425" marL="91425"/>
                </a:tc>
              </a:tr>
              <a:tr h="2445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Lipo Bateria 5800mah 3s 25c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279,99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/>
                        <a:t>559,98</a:t>
                      </a:r>
                    </a:p>
                  </a:txBody>
                  <a:tcPr marT="91425" marB="91425" marR="91425" marL="91425"/>
                </a:tc>
              </a:tr>
              <a:tr h="1593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>
                          <a:solidFill>
                            <a:srgbClr val="FF0000"/>
                          </a:solidFill>
                        </a:rPr>
                        <a:t> 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>
                          <a:solidFill>
                            <a:srgbClr val="FF0000"/>
                          </a:solidFill>
                        </a:rPr>
                        <a:t> 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700">
                          <a:solidFill>
                            <a:srgbClr val="FF0000"/>
                          </a:solidFill>
                        </a:rPr>
                        <a:t> 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pt-PT" sz="1000">
                          <a:solidFill>
                            <a:srgbClr val="FF0000"/>
                          </a:solidFill>
                        </a:rPr>
                        <a:t>875,08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651350" y="0"/>
            <a:ext cx="5661900" cy="785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PT" sz="4800"/>
              <a:t>Requisitos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501050" y="1035500"/>
            <a:ext cx="8643000" cy="3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PT"/>
              <a:t>1. Em uma estufa pode haver um ou mais sensores.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2. Os sensores podem estar distantes 5 metros um do outro.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3. Os sensores devem funcionar com baterias.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4. As baterias devem durar 6 meses.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5. O envio dos dados para uma central (São Paulo) deve ocorrer a cada meia hora.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6. Os sensores devem possuir resolução de 1ºC para a temperatura e 5% RH para a umidade.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7. O mal funcionamento de um sensor não deve interferir os demais.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8. A configuração de um novo sensor deve ser automática.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9. O sistema deve mensurar um novo valor de temperatura e umidade a cada 30 segundos.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10. A queda de energia nas casas pode somente afetar o envio dos dados mas não a coleta.</a:t>
            </a:r>
          </a:p>
          <a:p>
            <a:pPr lvl="0">
              <a:spcBef>
                <a:spcPts val="0"/>
              </a:spcBef>
              <a:buNone/>
            </a:pPr>
            <a:r>
              <a:rPr lang="pt-PT"/>
              <a:t>11. O custo do sistema não pode ser elevado, já que pretendemos instalar em diversos locais.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651350" y="0"/>
            <a:ext cx="5661900" cy="785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PT" sz="4800"/>
              <a:t>Desenho Simplificado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980" y="785100"/>
            <a:ext cx="6771470" cy="417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100200" y="0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pt-PT"/>
              <a:t>PIC - Dspic33fj64gp306-i/pt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3050" y="1105425"/>
            <a:ext cx="2276600" cy="22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 txBox="1"/>
          <p:nvPr/>
        </p:nvSpPr>
        <p:spPr>
          <a:xfrm>
            <a:off x="526075" y="1494725"/>
            <a:ext cx="41421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98450" lvl="0" marL="457200" rtl="0">
              <a:spcBef>
                <a:spcPts val="0"/>
              </a:spcBef>
              <a:buClr>
                <a:srgbClr val="333333"/>
              </a:buClr>
              <a:buSzPct val="100000"/>
              <a:buChar char="●"/>
            </a:pPr>
            <a:r>
              <a:rPr lang="pt-PT" sz="1100">
                <a:solidFill>
                  <a:srgbClr val="333333"/>
                </a:solidFill>
                <a:highlight>
                  <a:srgbClr val="FFFFFF"/>
                </a:highlight>
              </a:rPr>
              <a:t>Faixa de temperatura (-40°C até +85°C)</a:t>
            </a:r>
          </a:p>
          <a:p>
            <a:pPr indent="-2921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83333"/>
              <a:buChar char="●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</a:rPr>
              <a:t>Opera em 3.3V (±10%) </a:t>
            </a:r>
          </a:p>
          <a:p>
            <a:pPr indent="-3048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0000"/>
              <a:buChar char="●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</a:rPr>
              <a:t>40 pinos</a:t>
            </a:r>
          </a:p>
          <a:p>
            <a:pPr indent="-3048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0000"/>
              <a:buChar char="●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</a:rPr>
              <a:t>Corrente de Operação 250 mA</a:t>
            </a:r>
          </a:p>
          <a:p>
            <a:pPr indent="-3048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0000"/>
              <a:buChar char="●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</a:rPr>
              <a:t>Corrente em modo de Espera 25mA</a:t>
            </a:r>
          </a:p>
          <a:p>
            <a:pPr lvl="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87" name="Shape 87"/>
          <p:cNvSpPr txBox="1"/>
          <p:nvPr/>
        </p:nvSpPr>
        <p:spPr>
          <a:xfrm>
            <a:off x="5573050" y="3331925"/>
            <a:ext cx="3047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PT"/>
              <a:t>Preço: R$ 22,00 cada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100200" y="0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Leitor De Cartão - Módulo Sd Card Shield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526075" y="1494725"/>
            <a:ext cx="41421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9090"/>
              <a:buChar char="●"/>
            </a:pPr>
            <a:r>
              <a:rPr lang="pt-PT" sz="1100">
                <a:solidFill>
                  <a:srgbClr val="333333"/>
                </a:solidFill>
                <a:highlight>
                  <a:srgbClr val="FFFFFF"/>
                </a:highlight>
              </a:rPr>
              <a:t>Comunicação SPI. </a:t>
            </a:r>
          </a:p>
          <a:p>
            <a:pPr indent="-3048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9090"/>
              <a:buChar char="●"/>
            </a:pPr>
            <a:r>
              <a:rPr lang="pt-PT" sz="1100">
                <a:solidFill>
                  <a:srgbClr val="333333"/>
                </a:solidFill>
                <a:highlight>
                  <a:srgbClr val="FFFFFF"/>
                </a:highlight>
              </a:rPr>
              <a:t>Lê e Grava em FAT32. </a:t>
            </a:r>
          </a:p>
          <a:p>
            <a:pPr indent="-3048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9090"/>
              <a:buChar char="●"/>
            </a:pPr>
            <a:r>
              <a:rPr lang="pt-PT" sz="1100">
                <a:solidFill>
                  <a:srgbClr val="333333"/>
                </a:solidFill>
                <a:highlight>
                  <a:srgbClr val="FFFFFF"/>
                </a:highlight>
              </a:rPr>
              <a:t>Tensão de Alimentação: 3,3V / 5V. </a:t>
            </a:r>
          </a:p>
          <a:p>
            <a:pPr indent="-3048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9090"/>
              <a:buChar char="●"/>
            </a:pPr>
            <a:r>
              <a:rPr lang="pt-PT" sz="1100">
                <a:solidFill>
                  <a:srgbClr val="333333"/>
                </a:solidFill>
                <a:highlight>
                  <a:srgbClr val="FFFFFF"/>
                </a:highlight>
              </a:rPr>
              <a:t>Aplicável a plataformas como Arduino / PIC / AVR / ARM.</a:t>
            </a:r>
          </a:p>
          <a:p>
            <a:pPr indent="-29845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0000"/>
              <a:buChar char="●"/>
            </a:pPr>
            <a:r>
              <a:rPr lang="pt-PT" sz="1100">
                <a:solidFill>
                  <a:srgbClr val="333333"/>
                </a:solidFill>
                <a:highlight>
                  <a:srgbClr val="FFFFFF"/>
                </a:highlight>
              </a:rPr>
              <a:t>Aceita SD de Até 4GB.</a:t>
            </a:r>
          </a:p>
          <a:p>
            <a:pPr lvl="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5573050" y="3331925"/>
            <a:ext cx="3047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PT"/>
              <a:t>Preço: R$ 10,00 cada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0825" y="772600"/>
            <a:ext cx="2494125" cy="249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100200" y="0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Cartão SD - SanDisk 4GB Classe 4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501025" y="1536475"/>
            <a:ext cx="41421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9090"/>
              <a:buChar char="●"/>
            </a:pPr>
            <a:r>
              <a:rPr lang="pt-PT" sz="1100">
                <a:solidFill>
                  <a:srgbClr val="333333"/>
                </a:solidFill>
                <a:highlight>
                  <a:srgbClr val="FFFFFF"/>
                </a:highlight>
              </a:rPr>
              <a:t>4 GB de memória</a:t>
            </a:r>
          </a:p>
          <a:p>
            <a:pPr indent="-30480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9090"/>
              <a:buChar char="●"/>
            </a:pPr>
            <a:r>
              <a:rPr lang="pt-PT" sz="1100">
                <a:solidFill>
                  <a:srgbClr val="333333"/>
                </a:solidFill>
                <a:highlight>
                  <a:srgbClr val="FFFFFF"/>
                </a:highlight>
              </a:rPr>
              <a:t>Adaptador incluso para comunicação com o Sd Card Shield</a:t>
            </a:r>
          </a:p>
          <a:p>
            <a:pPr indent="-29845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100000"/>
              <a:buChar char="●"/>
            </a:pPr>
            <a:r>
              <a:rPr lang="pt-PT" sz="1100">
                <a:solidFill>
                  <a:srgbClr val="333333"/>
                </a:solidFill>
                <a:highlight>
                  <a:srgbClr val="FFFFFF"/>
                </a:highlight>
              </a:rPr>
              <a:t>Classe 4 - 4 MB/s</a:t>
            </a:r>
          </a:p>
          <a:p>
            <a:pPr indent="-298450" lvl="0" marL="45720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rgbClr val="333333"/>
              </a:buClr>
              <a:buSzPct val="91666"/>
              <a:buChar char="●"/>
            </a:pPr>
            <a:r>
              <a:rPr lang="pt-PT" sz="1200">
                <a:solidFill>
                  <a:srgbClr val="333333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Temperatura de Operação: -25 °C a 85 °C.</a:t>
            </a:r>
          </a:p>
          <a:p>
            <a:pPr lvl="0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5573050" y="3331925"/>
            <a:ext cx="3047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PT"/>
              <a:t>Preço: R$ 10,00 cada</a:t>
            </a:r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3037" y="1074287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0" y="0"/>
            <a:ext cx="91440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pt-PT" sz="3000"/>
              <a:t>Conversor Usb P/ Serial Ch340 Ttl Rs232 Esp8266</a:t>
            </a: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879550" y="1536525"/>
            <a:ext cx="2986800" cy="258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Chave seletora 5V ou 3.3V</a:t>
            </a:r>
          </a:p>
          <a:p>
            <a:pPr indent="-317500" lvl="0" marL="45720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Taxas de transmissão: 300 bps a 1,5 Mbps.</a:t>
            </a:r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3076" y="1152374"/>
            <a:ext cx="2871275" cy="20857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4751550" y="3223375"/>
            <a:ext cx="28128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pt-PT"/>
              <a:t>Preço: R$ 15,00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0" y="0"/>
            <a:ext cx="91440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 sz="2400"/>
              <a:t>Mini Modem 3g Dlink Dwm 157 Usb Sms Sd Pendrive Desbloqueado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95200" y="1608725"/>
            <a:ext cx="3972300" cy="2182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Permite se conectar em redes de banda larga movel GPRS/EDGE/UMTS/HSPA.</a:t>
            </a:r>
          </a:p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Permite transferencia de dados, streaming, gerenciador de SMS em massa.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4751550" y="3223375"/>
            <a:ext cx="28128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Preço: R$ 20,00</a:t>
            </a:r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5350" y="1147100"/>
            <a:ext cx="2108825" cy="210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0" y="0"/>
            <a:ext cx="91440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Módulo Bluetooth Hc-06</a:t>
            </a: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95200" y="1608725"/>
            <a:ext cx="3972300" cy="2182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Temperatura: -40ºC até 85ºC</a:t>
            </a:r>
          </a:p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Frequência de interferência: 2.4MHz</a:t>
            </a:r>
          </a:p>
          <a:p>
            <a:pPr indent="-317500" lvl="0" marL="457200" rtl="0">
              <a:spcBef>
                <a:spcPts val="0"/>
              </a:spcBef>
              <a:buClr>
                <a:srgbClr val="333333"/>
              </a:buClr>
              <a:buSzPct val="100000"/>
              <a:buFont typeface="Arial"/>
            </a:pPr>
            <a:r>
              <a:rPr lang="pt-PT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Baixa consumação</a:t>
            </a:r>
          </a:p>
        </p:txBody>
      </p:sp>
      <p:sp>
        <p:nvSpPr>
          <p:cNvPr id="126" name="Shape 126"/>
          <p:cNvSpPr txBox="1"/>
          <p:nvPr/>
        </p:nvSpPr>
        <p:spPr>
          <a:xfrm>
            <a:off x="5359612" y="3240075"/>
            <a:ext cx="28128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PT"/>
              <a:t>Preço: R$ 25,00</a:t>
            </a:r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8775" y="960350"/>
            <a:ext cx="2434475" cy="21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